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2">
  <p:sldMasterIdLst>
    <p:sldMasterId id="2147483660" r:id="rId1"/>
  </p:sldMasterIdLst>
  <p:sldIdLst>
    <p:sldId id="323" r:id="rId2"/>
    <p:sldId id="257" r:id="rId3"/>
    <p:sldId id="301" r:id="rId4"/>
    <p:sldId id="302" r:id="rId5"/>
    <p:sldId id="303" r:id="rId6"/>
    <p:sldId id="328" r:id="rId7"/>
    <p:sldId id="315" r:id="rId8"/>
    <p:sldId id="304" r:id="rId9"/>
    <p:sldId id="317" r:id="rId10"/>
    <p:sldId id="305" r:id="rId11"/>
    <p:sldId id="307" r:id="rId12"/>
    <p:sldId id="309" r:id="rId13"/>
    <p:sldId id="316" r:id="rId14"/>
    <p:sldId id="310" r:id="rId15"/>
    <p:sldId id="318" r:id="rId16"/>
    <p:sldId id="311" r:id="rId17"/>
    <p:sldId id="312" r:id="rId18"/>
    <p:sldId id="319" r:id="rId19"/>
    <p:sldId id="313" r:id="rId20"/>
    <p:sldId id="322" r:id="rId21"/>
    <p:sldId id="321" r:id="rId22"/>
    <p:sldId id="320" r:id="rId23"/>
    <p:sldId id="259" r:id="rId24"/>
    <p:sldId id="324" r:id="rId25"/>
    <p:sldId id="260" r:id="rId26"/>
    <p:sldId id="325" r:id="rId27"/>
    <p:sldId id="262" r:id="rId28"/>
    <p:sldId id="261" r:id="rId29"/>
    <p:sldId id="326" r:id="rId30"/>
    <p:sldId id="334" r:id="rId31"/>
    <p:sldId id="335" r:id="rId32"/>
    <p:sldId id="263" r:id="rId33"/>
    <p:sldId id="336" r:id="rId34"/>
    <p:sldId id="337" r:id="rId35"/>
    <p:sldId id="265" r:id="rId36"/>
    <p:sldId id="327" r:id="rId37"/>
    <p:sldId id="266" r:id="rId38"/>
    <p:sldId id="267" r:id="rId39"/>
    <p:sldId id="268" r:id="rId40"/>
    <p:sldId id="269" r:id="rId41"/>
    <p:sldId id="270" r:id="rId42"/>
    <p:sldId id="329" r:id="rId43"/>
    <p:sldId id="330" r:id="rId44"/>
    <p:sldId id="271" r:id="rId45"/>
    <p:sldId id="272" r:id="rId46"/>
    <p:sldId id="273" r:id="rId47"/>
    <p:sldId id="274" r:id="rId48"/>
    <p:sldId id="331" r:id="rId49"/>
    <p:sldId id="275" r:id="rId50"/>
    <p:sldId id="276" r:id="rId51"/>
    <p:sldId id="332" r:id="rId52"/>
    <p:sldId id="338" r:id="rId53"/>
    <p:sldId id="339" r:id="rId54"/>
    <p:sldId id="340" r:id="rId55"/>
    <p:sldId id="348" r:id="rId56"/>
    <p:sldId id="387" r:id="rId57"/>
    <p:sldId id="362" r:id="rId58"/>
    <p:sldId id="372" r:id="rId59"/>
    <p:sldId id="278" r:id="rId60"/>
    <p:sldId id="349" r:id="rId61"/>
    <p:sldId id="360" r:id="rId62"/>
    <p:sldId id="361" r:id="rId63"/>
    <p:sldId id="363" r:id="rId64"/>
    <p:sldId id="364" r:id="rId65"/>
    <p:sldId id="365" r:id="rId66"/>
    <p:sldId id="366" r:id="rId67"/>
    <p:sldId id="391" r:id="rId68"/>
    <p:sldId id="392" r:id="rId69"/>
    <p:sldId id="367" r:id="rId70"/>
    <p:sldId id="368" r:id="rId71"/>
    <p:sldId id="394" r:id="rId72"/>
    <p:sldId id="388" r:id="rId73"/>
    <p:sldId id="370" r:id="rId74"/>
    <p:sldId id="369" r:id="rId75"/>
    <p:sldId id="371" r:id="rId76"/>
    <p:sldId id="373" r:id="rId77"/>
    <p:sldId id="374" r:id="rId78"/>
    <p:sldId id="375" r:id="rId79"/>
    <p:sldId id="385" r:id="rId80"/>
    <p:sldId id="393" r:id="rId81"/>
    <p:sldId id="376" r:id="rId82"/>
    <p:sldId id="378" r:id="rId83"/>
    <p:sldId id="377" r:id="rId84"/>
    <p:sldId id="379" r:id="rId85"/>
    <p:sldId id="380" r:id="rId86"/>
    <p:sldId id="381" r:id="rId87"/>
    <p:sldId id="382" r:id="rId88"/>
    <p:sldId id="383" r:id="rId89"/>
    <p:sldId id="386" r:id="rId90"/>
    <p:sldId id="351" r:id="rId91"/>
    <p:sldId id="353" r:id="rId92"/>
    <p:sldId id="354" r:id="rId93"/>
    <p:sldId id="395" r:id="rId94"/>
    <p:sldId id="355" r:id="rId95"/>
    <p:sldId id="356" r:id="rId96"/>
    <p:sldId id="357" r:id="rId97"/>
    <p:sldId id="358" r:id="rId98"/>
    <p:sldId id="359" r:id="rId99"/>
    <p:sldId id="295" r:id="rId100"/>
    <p:sldId id="296" r:id="rId101"/>
    <p:sldId id="384" r:id="rId102"/>
    <p:sldId id="300" r:id="rId103"/>
    <p:sldId id="389" r:id="rId104"/>
    <p:sldId id="390" r:id="rId105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1A29"/>
    <a:srgbClr val="13A9D2"/>
    <a:srgbClr val="B84C64"/>
    <a:srgbClr val="FFCDED"/>
    <a:srgbClr val="FFCCFF"/>
    <a:srgbClr val="BF9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973" autoAdjust="0"/>
    <p:restoredTop sz="94660"/>
  </p:normalViewPr>
  <p:slideViewPr>
    <p:cSldViewPr snapToGrid="0">
      <p:cViewPr>
        <p:scale>
          <a:sx n="66" d="100"/>
          <a:sy n="66" d="100"/>
        </p:scale>
        <p:origin x="1194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52524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75419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11493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36330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0900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122802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47412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209182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73338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07322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31471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2329-B3A4-4D64-A522-2EE487A6D3DD}" type="datetimeFigureOut">
              <a:rPr lang="ar-EG" smtClean="0"/>
              <a:t>07/09/1436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43F61-4E56-4756-8042-9C5FAFA05E5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6577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1271" y="1495852"/>
            <a:ext cx="7772400" cy="2387600"/>
          </a:xfrm>
        </p:spPr>
        <p:txBody>
          <a:bodyPr>
            <a:normAutofit/>
          </a:bodyPr>
          <a:lstStyle/>
          <a:p>
            <a:r>
              <a:rPr lang="ar-EG" sz="88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1" panose="00000400000000000000" pitchFamily="2" charset="0"/>
              </a:rPr>
              <a:t>كُن لله ولياً ..</a:t>
            </a:r>
            <a:endParaRPr lang="ar-EG" sz="8800" b="1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1" panose="00000400000000000000" pitchFamily="2" charset="0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6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شهد الهوى والود ليس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لهـــا..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في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مهجة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المتّقي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شيء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يساويهــا..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6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001377"/>
            <a:ext cx="7886700" cy="62494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والله لا يخلف الميعاد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وحرب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لا يقوم لها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أحد من البشر..</a:t>
            </a:r>
            <a:endParaRPr lang="en-US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ولو أمهل الله المعتدين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المحاربين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إلا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 العاقبة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للمتقين..</a:t>
            </a:r>
            <a:endParaRPr lang="en-US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فالله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يملي للظالم حتى إذا أخذه لم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يفلته..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  <a:endParaRPr lang="en-US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«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وَكَذَلِكَ أَخْذُ رَبِّكَ إِذَا أَخَذَ الْقُرَى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وَهِيَ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ظَالِمَةٌ إِنَّ أَخْذَهُ أَلِيمٌ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شَدِيدٌ»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9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152395"/>
            <a:ext cx="7886700" cy="5705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4-الأمان من الله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لأولياءه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الدنيا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والآخرة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إذ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يقول المولى عز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وجل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عنهم..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أَلَا إِنَّ أَوْلِيَاءَ اللَّهِ لَا خَوْفٌ عَلَيْهِمْ وَلَا هُمْ يَحْزَنُونَ».</a:t>
            </a:r>
            <a:endParaRPr lang="en-US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أي: لا خوف عليهم من غيرهم فالله </a:t>
            </a: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ناصرهم.. والحزن لن يأتيهم فهم </a:t>
            </a: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مستأنسين فرحين بربهم..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9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0305" y="1740766"/>
            <a:ext cx="8793746" cy="55100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فاللهم يا ولي الصالحين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ويا أمان الخائفين 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ويا </a:t>
            </a:r>
            <a:r>
              <a:rPr lang="ar-EG" sz="4400" b="1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ذخر </a:t>
            </a: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المعدمين..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إرزقنا ولايتك 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أمنا وانصرنا وبشرنا 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بروح وريحان ورب راضٍ غير غضبان 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اللهم آمين..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8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ar-EG" sz="7200" dirty="0" smtClean="0">
              <a:solidFill>
                <a:srgbClr val="871A29"/>
              </a:solidFill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7200" dirty="0" smtClean="0">
                <a:solidFill>
                  <a:srgbClr val="871A29"/>
                </a:solidFill>
                <a:latin typeface="Andalus" panose="02020603050405020304" pitchFamily="18" charset="-78"/>
                <a:cs typeface="+mj-cs"/>
              </a:rPr>
              <a:t>وأخيراً..</a:t>
            </a:r>
            <a:endParaRPr lang="ar-EG" sz="7200" dirty="0">
              <a:solidFill>
                <a:srgbClr val="871A29"/>
              </a:solidFill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7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126" y="531477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ar-E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مع تحيات.. الداعية الفاضلة :</a:t>
            </a:r>
            <a:br>
              <a:rPr lang="ar-EG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</a:br>
            <a:r>
              <a:rPr lang="ar-EG" sz="3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زكية الأعرج - أم فادي..</a:t>
            </a:r>
            <a:endParaRPr lang="ar-EG" sz="32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687" y="2090095"/>
            <a:ext cx="5773507" cy="215622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608" y="5514644"/>
            <a:ext cx="1087285" cy="108728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6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رتل الوجدان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روعتهـــــا..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إلا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وأمسى قرير النفس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راضيها..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ما سكنت قلبــــــــــا فبات له..</a:t>
            </a:r>
            <a:b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في ظلها من معاناةٍ يعانيهـــــــا..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6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إن جاءت الدنيـــــــا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بضائقة..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فالجأ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إليها ففيها ما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يجليهـــــــا..</a:t>
            </a:r>
            <a:r>
              <a:rPr lang="ar-EG" sz="4400" dirty="0"/>
              <a:t/>
            </a:r>
            <a:br>
              <a:rPr lang="ar-EG" sz="4400" dirty="0"/>
            </a:b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1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تسمو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نفوس الهائمين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بهــا..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وينتشي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كل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صب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عند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حاديهـــا..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2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تهتـــز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أرواحٌ لهيبتهــــــتا..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وترتقي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وهي جذلى في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مراقيها..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62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سلوة للقلب يا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أمــــــــلاً..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يرى المُحب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أفانين المنى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0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أحرف الإجلال ليس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من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أحرف في مزاياها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تساميها..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5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ياعطر هذا الكون يا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مددا..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يفيض لطفاً وإحساناً وتنزيهاً..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5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 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اسم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تسمّى به الباري فكان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كما..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أراد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يعبق إجلالا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وتأليهـــــــا..</a:t>
            </a:r>
          </a:p>
          <a:p>
            <a:pPr marL="0" indent="0" algn="l">
              <a:buNone/>
            </a:pPr>
            <a:endParaRPr lang="ar-EG" b="1" dirty="0" smtClean="0">
              <a:solidFill>
                <a:srgbClr val="FFCDED"/>
              </a:solidFill>
            </a:endParaRPr>
          </a:p>
          <a:p>
            <a:pPr marL="0" indent="0" algn="ctr">
              <a:buNone/>
            </a:pPr>
            <a:r>
              <a:rPr lang="ar-EG" b="1" dirty="0" smtClean="0">
                <a:solidFill>
                  <a:srgbClr val="FFCDED"/>
                </a:solidFill>
              </a:rPr>
              <a:t>                                            د</a:t>
            </a:r>
            <a:r>
              <a:rPr lang="en-US" b="1" dirty="0" smtClean="0">
                <a:solidFill>
                  <a:srgbClr val="FFCDED"/>
                </a:solidFill>
              </a:rPr>
              <a:t>/</a:t>
            </a:r>
            <a:r>
              <a:rPr lang="ar-EG" b="1" dirty="0" smtClean="0">
                <a:solidFill>
                  <a:srgbClr val="FFCDED"/>
                </a:solidFill>
              </a:rPr>
              <a:t> ناصر بن مسفر الدوسري..</a:t>
            </a:r>
            <a:endParaRPr lang="ar-EG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528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536" y="269778"/>
            <a:ext cx="825689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ar-EG" sz="4400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يا أعــــذب الألفاظ فـي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لغتـــــي 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ويا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أجل حـــــروف في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معانيــــــها 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ar-EG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5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679" y="2137892"/>
            <a:ext cx="7886700" cy="24581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ar-EG" sz="12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ea typeface="+mj-ea"/>
                <a:cs typeface="+mj-cs"/>
              </a:rPr>
              <a:t>إنهُ الله .. </a:t>
            </a:r>
            <a:endParaRPr lang="ar-EG" sz="120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ea typeface="+mj-ea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72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9804" y="2849020"/>
            <a:ext cx="3001653" cy="1325563"/>
          </a:xfrm>
        </p:spPr>
        <p:txBody>
          <a:bodyPr>
            <a:noAutofit/>
          </a:bodyPr>
          <a:lstStyle/>
          <a:p>
            <a:pPr algn="r"/>
            <a:r>
              <a:rPr lang="ar-EG" sz="12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إذاً..</a:t>
            </a:r>
            <a:endParaRPr lang="ar-EG" sz="120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2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6247" y="1495852"/>
            <a:ext cx="7772400" cy="2387600"/>
          </a:xfrm>
        </p:spPr>
        <p:txBody>
          <a:bodyPr>
            <a:normAutofit/>
          </a:bodyPr>
          <a:lstStyle/>
          <a:p>
            <a:r>
              <a:rPr lang="ar-EG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n-cs"/>
              </a:rPr>
              <a:t>كيف تكون لله ولياً ..</a:t>
            </a:r>
            <a:endParaRPr lang="ar-EG" sz="88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n-cs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419" y="182562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ar-EG" sz="18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يتولى شؤون الخلق كلهم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endParaRPr lang="ar-EG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الذي يدبر هذا الكون كيف يشاء ؟!</a:t>
            </a:r>
          </a:p>
          <a:p>
            <a:pPr marL="0" indent="0">
              <a:buNone/>
            </a:pPr>
            <a:endParaRPr lang="ar-EG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من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بيده مقاليد كل شيء؟!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4690" y="2576066"/>
            <a:ext cx="7886700" cy="1325563"/>
          </a:xfrm>
        </p:spPr>
        <p:txBody>
          <a:bodyPr>
            <a:noAutofit/>
          </a:bodyPr>
          <a:lstStyle/>
          <a:p>
            <a:pPr marL="0" indent="0" algn="ctr"/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إ</a:t>
            </a:r>
            <a:r>
              <a:rPr lang="ar-S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نه </a:t>
            </a:r>
            <a:r>
              <a:rPr lang="ar-EG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«</a:t>
            </a:r>
            <a:r>
              <a:rPr lang="ar-EG" sz="3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 </a:t>
            </a:r>
            <a:r>
              <a:rPr lang="ar-SA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الولي</a:t>
            </a:r>
            <a:r>
              <a:rPr lang="ar-EG" sz="3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 </a:t>
            </a:r>
            <a:r>
              <a:rPr lang="ar-EG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» </a:t>
            </a:r>
            <a:r>
              <a:rPr lang="ar-S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جل جلاله</a:t>
            </a:r>
            <a:r>
              <a:rPr lang="ar-SA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 </a:t>
            </a: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..</a:t>
            </a:r>
            <a:endParaRPr lang="ar-EG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9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140" y="1716442"/>
            <a:ext cx="7886700" cy="5141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8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 ولاية عامة على كل الخلق </a:t>
            </a:r>
            <a:r>
              <a:rPr lang="ar-EG" sz="48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</a:t>
            </a:r>
            <a:r>
              <a:rPr lang="ar-EG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</a:t>
            </a:r>
            <a:r>
              <a:rPr lang="ar-SA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8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كل </a:t>
            </a:r>
            <a:r>
              <a:rPr lang="ar-SA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شيء</a:t>
            </a:r>
            <a:r>
              <a:rPr lang="ar-EG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</a:t>
            </a:r>
            <a:endParaRPr lang="en-US" sz="48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جماد واحياء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إنس وجن</a:t>
            </a: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بهائم طيور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   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كل </a:t>
            </a: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شيء 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476465" y="2688609"/>
            <a:ext cx="436729" cy="313899"/>
          </a:xfrm>
          <a:prstGeom prst="rightArrow">
            <a:avLst/>
          </a:prstGeom>
          <a:solidFill>
            <a:srgbClr val="B84C64"/>
          </a:solidFill>
          <a:ln>
            <a:solidFill>
              <a:srgbClr val="B84C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6" name="Right Arrow 5"/>
          <p:cNvSpPr/>
          <p:nvPr/>
        </p:nvSpPr>
        <p:spPr>
          <a:xfrm rot="10800000">
            <a:off x="7754203" y="2688610"/>
            <a:ext cx="436729" cy="313899"/>
          </a:xfrm>
          <a:prstGeom prst="rightArrow">
            <a:avLst/>
          </a:prstGeom>
          <a:solidFill>
            <a:srgbClr val="B84C64"/>
          </a:solidFill>
          <a:ln>
            <a:solidFill>
              <a:srgbClr val="B84C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5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195" y="204399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يتولا أمورهم..</a:t>
            </a:r>
          </a:p>
          <a:p>
            <a:pPr marL="0" indent="0">
              <a:buNone/>
            </a:pPr>
            <a:endParaRPr lang="ar-EG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</a:t>
            </a:r>
            <a:r>
              <a:rPr lang="ar-EG" sz="9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هو الله..</a:t>
            </a:r>
            <a:endParaRPr lang="ar-EG" sz="96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9844" y="2057637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«وَهُوَ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الَّذِي يُنَزِّلُ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الْغَيْثَ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مِن بَعْدِ مَا قَنَطُوا وَيَنشُرُ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رَحْمَتَهُ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وَهُوَ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الْوَلِيُّ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الْحَمِيدُ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9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5505" y="1743736"/>
            <a:ext cx="7886700" cy="51210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تعجب من الذين يتخذون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دون الله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أولياء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fontAlgn="base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 fontAlgn="base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«مَثَلُ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الَّذِينَ اتَّخَذُوا مِن دُونِ اللَّـهِ أَوْلِيَاءَ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fontAlgn="base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كَمَثَلِ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الْعَنكَبُوتِ اتَّخَذَتْ بَيْتًا وَإِنَّ أَوْهَنَ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fontAlgn="base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الْبُيُوتِ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لَبَيْتُ الْعَنكَبُوتِ لَوْ كَانُوا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fontAlgn="base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  يَعْلَمُونَ»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2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907511"/>
            <a:ext cx="78867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وقال تعالى 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«أَمِ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اتَّخَذُوا مِن دُونِهِ أَوْلِيَاءَ فَاللهُ هُوَ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الْوَلِيُّ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وَهُوَ يُحْيِي الْمَوْتَىٰ وَهُوَ عَلَىٰ كُلِّ شَيْءٍ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قَدِيرٌ»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</a:t>
            </a:r>
            <a:r>
              <a:rPr lang="ar-EG" sz="5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تلك ولاية الله العامة 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  لكل الخلق 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9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FFCDED"/>
                </a:solidFill>
              </a:rPr>
              <a:t>          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أمتع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الأسمـــــــــاءِ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كم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سعدت 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نفسي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وفاض سروري حين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أرويها 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7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040781"/>
            <a:ext cx="7886700" cy="59331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فالولاية العامة هي: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الولاية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 العباد بالتدبير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والتصريف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وهذه تشمل المؤمن والكافر وجميع الخلق،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يستو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ون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ذلك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لأنه سبحانه القريب من كل خَلْقه، ولا يشغله شيء عن شيء، فهو الوليّ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الحقُّ..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</a:t>
            </a:r>
            <a:r>
              <a:rPr lang="ar-SA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فمن </a:t>
            </a:r>
            <a:r>
              <a:rPr lang="ar-SA" sz="46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بيده مقاليد الأمور في هذا </a:t>
            </a:r>
            <a:endParaRPr lang="ar-EG" sz="46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6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</a:t>
            </a:r>
            <a:r>
              <a:rPr lang="en-US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</a:t>
            </a:r>
            <a:r>
              <a:rPr lang="ar-SA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الكون إلا </a:t>
            </a:r>
            <a:r>
              <a:rPr lang="ar-SA" sz="46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SA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سبحانه</a:t>
            </a:r>
            <a:r>
              <a:rPr lang="ar-EG" sz="4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3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207763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ومنه قوله تعالى</a:t>
            </a:r>
            <a:r>
              <a:rPr lang="en-US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 </a:t>
            </a:r>
            <a:endParaRPr lang="en-US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«وَلَا تَدْعُ مَعَ اللهِ إِلَٰهًا آخَرَ لَا إِلَٰهَ إِلَّا هُوَ كُلُّ شَيْءٍ هَالِكٌ إِلَّا وَجْهَهُ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لَهُ الْحُكْمُ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وَإِلَيْهِ تُرْجَعُونَ»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/>
            </a:r>
            <a:b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</a:b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7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361600"/>
            <a:ext cx="7886700" cy="49846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لكن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هناك ولاية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خاصة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يسعى العبد ليحصل عليها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 أن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سع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لأهل الإيمان أن يتولاهم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بحفظه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ورعايته وعنايته وتدبيره جل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جلاله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«اللّهُ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وَلِيُّ الَّذِينَ آمَنُواْ يُخْرِجُهُم مِّنَ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الظُّلُمَاتِ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إِلَى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النُّوُرِ»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13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194114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فيهدي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العبد الصالح إلى طريق الخير ويُجنّد له الجنود لنُصرته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وتأييده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وهذه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خاصة بالمؤمنين، وهي درجة رفيعة يختص الله بها من يشاء ويحب من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عباده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4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009" y="193835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وولاية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ثالثة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العبد لله: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إذ </a:t>
            </a:r>
            <a:r>
              <a:rPr lang="ar-SA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يقول الله تعالى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 </a:t>
            </a:r>
            <a:endParaRPr lang="en-US" sz="4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«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وَمَن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يَتَوَلَّ اللَّهَ وَرَسُولَهُ وَالَّذِينَ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آمَنُواْ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فَإِنَّ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حِزْبَ اللَّهِ هُمُ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الْغَالِبُونَ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/>
            </a:r>
            <a:b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</a:b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0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944" y="1942304"/>
            <a:ext cx="850005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عز وجل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تولى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مور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الصالحين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الأنبياء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المرسلين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الأتقياء الأصفياء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endParaRPr lang="ar-EG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تولى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مرهم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endParaRPr lang="ar-EG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66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إنه الولي جل جلاله </a:t>
            </a:r>
            <a:r>
              <a:rPr lang="ar-EG" sz="66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66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3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0912" y="1880216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ينصر عباده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المؤمنين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EG" sz="6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</a:t>
            </a:r>
            <a:r>
              <a:rPr lang="ar-SA" sz="6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نه الوالي</a:t>
            </a:r>
            <a:r>
              <a:rPr lang="ar-EG" sz="66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..</a:t>
            </a:r>
            <a:endParaRPr lang="en-US" sz="66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«إِنَّا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لَنَنْصُرُ رُسُلَنَا وَالَّذِينَ آمَنُوا فِي الْحَيَاةِ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الدُّنْيَا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وَيَوْمَ يَقُومُ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الْأَشْهَادُ»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9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66185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لم تخاف من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الناس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و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عندك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الولي سبحانه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وتعالى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</a:p>
          <a:p>
            <a:pPr marL="0" indent="0">
              <a:buNone/>
            </a:pPr>
            <a:endParaRPr lang="ar-EG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u="sng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أصرخ </a:t>
            </a:r>
            <a:r>
              <a:rPr lang="ar-SA" sz="4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وقل لهم</a:t>
            </a:r>
            <a:r>
              <a:rPr lang="ar-EG" sz="4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r>
              <a:rPr lang="ar-SA" sz="4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إِنَّ </a:t>
            </a:r>
            <a:r>
              <a:rPr lang="ar-SA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وَلِيِّيَ اللَّهُ الَّذِي نَزَّلَ الْكِتَابَ وَهُوَ يَتَوَلَّى 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الصَّالِحِينَ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  <a:endParaRPr lang="en-US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88" y="1730090"/>
            <a:ext cx="8365225" cy="5005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أنظر ل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أهل الكهف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كيف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تولاهم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تولهم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برعايته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ونصرته وحفظه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جل وعلا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ربط على قلوبهم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من الذي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حفظهم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ورعاهم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من الذي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نصرهم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وسددهم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م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جعل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لهم من الكهف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رحمة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و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نشر فيه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من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رحمته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3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5779" y="2726377"/>
            <a:ext cx="448926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88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إنه </a:t>
            </a:r>
            <a:r>
              <a:rPr lang="ar-SA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الولي</a:t>
            </a:r>
            <a:r>
              <a:rPr lang="ar-EG" sz="8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..</a:t>
            </a:r>
            <a:r>
              <a:rPr lang="ar-SA" sz="88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88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88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1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أُنســـــي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وبستاني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وقافيتــــــي..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يا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زينـــة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الدُنيــــــا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فيهـــا..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8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67" y="1670118"/>
            <a:ext cx="8639033" cy="5421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إبراهيم الخليل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الذي تولّه؟!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حين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أرادوا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حرقه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أحد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أولياء الله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الصالحين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أنظروا ماذا صنع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ُ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الولي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«قَالُوا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حَرِّقُوهُ وَانصُرُوا آلِهَتَكُمْ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إِن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كُنتُمْ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فَاعِلِينَ»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0913" y="170279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ماذا صنع الولي ؟!</a:t>
            </a:r>
          </a:p>
          <a:p>
            <a:pPr marL="0" indent="0">
              <a:buNone/>
            </a:pPr>
            <a:endParaRPr lang="ar-EG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«قُلْنَا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يَا نَارُ كُونِي بَرْداً وَسَلَاماً عَلَى إِبْرَاهِيمَ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 وَأَرَادُوا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بِهِ كَيْداً فَجَعَلْنَاهُمُ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الْأَخْسَرِينَ»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56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8084" y="170279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فنارٌ لا تحرق إبراهيم..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وبحرٌ لا يغرق موسى..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وجُبّ يحوي يوسف الطفل فيوحي له ربه..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وشجرة تخرج في بطن حوت ليونس ..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وقمر ينشق لمحمد صلى الله عليه وسلم..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5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903798"/>
            <a:ext cx="7886700" cy="1804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7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إنها ولاية الولي سبحانه !!</a:t>
            </a:r>
            <a:endParaRPr lang="ar-EG" sz="72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516" y="2262351"/>
            <a:ext cx="7886700" cy="22414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«ذَٰلِكَ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بِأَنَّ اللَّهَ مَوْلَى الَّذِينَ آمَنُوا وَأَنَّ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الْكَافِرِينَ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لَا مَوْلَىٰ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لَهُمْ»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6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8116" y="188022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اسعى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ياعبد الله أن تكون ولياً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لله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..</a:t>
            </a: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أجعل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وليك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حافظك ناصرك راعيك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اسعى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بكل جهدك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تكون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ولياً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لله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  <a:endParaRPr lang="ar-EG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«أَلا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إِنَّ أَوْلِيَاءَ اللَّهِ لا خَوْفٌ عَلَيْهِمْ </a:t>
            </a:r>
            <a:endParaRPr lang="ar-EG" sz="44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وَلا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هُمْ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يَحْزَنُونَ»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0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972" y="2071284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انظر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لرعاية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أولياءه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الصالحين!!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 algn="ctr">
              <a:buNone/>
            </a:pP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«وَاصْبِرْ </a:t>
            </a:r>
            <a:r>
              <a:rPr lang="ar-EG" sz="5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لِحُكْمِ رَبِّكَ فَإِنَّكَ </a:t>
            </a: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بِأَعْيُنِنَا»</a:t>
            </a:r>
          </a:p>
          <a:p>
            <a:pPr marL="0" indent="0">
              <a:buNone/>
            </a:pPr>
            <a:endParaRPr lang="ar-EG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</a:t>
            </a:r>
            <a:r>
              <a:rPr lang="ar-S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 </a:t>
            </a:r>
            <a:r>
              <a:rPr lang="ar-SA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أجملها من </a:t>
            </a:r>
            <a:r>
              <a:rPr lang="ar-S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كلمات</a:t>
            </a: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7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61462"/>
            <a:ext cx="9144000" cy="55578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انظر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كيف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يهدي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أولياءه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الصالحين!! </a:t>
            </a:r>
          </a:p>
          <a:p>
            <a:pPr marL="0" indent="0">
              <a:buNone/>
            </a:pPr>
            <a:r>
              <a:rPr lang="ar-EG" sz="4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>
              <a:buNone/>
            </a:pPr>
            <a:r>
              <a:rPr lang="ar-EG" sz="43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«اللّهُ </a:t>
            </a:r>
            <a:r>
              <a:rPr lang="ar-EG" sz="43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وَلِيُّ الَّذِينَ آمَنُواْ يُخْرِجُهُم مِّنَ </a:t>
            </a:r>
            <a:r>
              <a:rPr lang="ar-EG" sz="43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الظُّلُمَاتِ</a:t>
            </a:r>
          </a:p>
          <a:p>
            <a:pPr marL="0" indent="0">
              <a:buNone/>
            </a:pPr>
            <a:r>
              <a:rPr lang="ar-EG" sz="43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إِلَى النُّوُرِ»</a:t>
            </a:r>
          </a:p>
          <a:p>
            <a:pPr marL="0" indent="0">
              <a:buNone/>
            </a:pPr>
            <a:r>
              <a:rPr lang="ar-EG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</a:t>
            </a:r>
            <a:r>
              <a:rPr lang="ar-SA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طرق </a:t>
            </a:r>
            <a:r>
              <a:rPr lang="ar-SA" sz="4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الظلمات كثيرة </a:t>
            </a:r>
            <a:endParaRPr lang="ar-EG" sz="4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    لكن </a:t>
            </a:r>
            <a:r>
              <a:rPr lang="ar-SA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النور واحد</a:t>
            </a:r>
            <a:r>
              <a:rPr lang="ar-EG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  <a:r>
              <a:rPr lang="ar-SA" sz="4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2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622" y="147583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وعلى النقيض: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«وَالَّذِينَ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كَفَرُواْ أَوْلِيَآؤُهُمُ الطَّاغُوتُ 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يُخْرِجُونَهُم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مِّنَ النُّورِ إِلَى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الظُّلُمَاتِ أُوْلَـئِكَ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أَصْحَابُ النَّارِ هُمْ فِيهَا خَالِدُونَ»</a:t>
            </a:r>
          </a:p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ضياع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وشتات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الأرض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196" y="2439773"/>
            <a:ext cx="7886700" cy="27873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أما </a:t>
            </a:r>
            <a:r>
              <a:rPr lang="ar-SA" sz="54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انت يا عبد الله </a:t>
            </a:r>
            <a:r>
              <a:rPr lang="ar-EG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5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أي الفريقين تريد؟!</a:t>
            </a:r>
            <a:endParaRPr lang="en-US" sz="5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</a:t>
            </a:r>
            <a:r>
              <a:rPr lang="ar-SA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</a:t>
            </a: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سعى أن ت</a:t>
            </a:r>
            <a:r>
              <a:rPr lang="ar-SA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جعل </a:t>
            </a:r>
            <a:r>
              <a:rPr lang="ar-SA" sz="5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وليك </a:t>
            </a:r>
            <a:r>
              <a:rPr lang="ar-SA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</a:t>
            </a: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ar-EG" sz="5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يرتاح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قلبــــــــي حين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أسمعها..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وحين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أبصرها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نقشاً وأُمليهـــــا..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5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435" y="153902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ولكن كيف 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 السبيل؟!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 صفاتهم من تولّهم ربي؟!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 شكل عبادتهم ؟!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لماذا استحقت أرواحهم ولاية ملك الكون ؟!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1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139" y="2862854"/>
            <a:ext cx="7886700" cy="1927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صفات أولياء الله ..</a:t>
            </a:r>
            <a:endParaRPr lang="ar-EG" sz="72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9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5915" y="1771034"/>
            <a:ext cx="8178085" cy="50869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الأولياء لهم صفات وعلامات تُميِّزهم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عن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غيرهم ، وقبل أن نبدأ في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ذكر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ها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لابد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 نعلم أولاً من هو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الولي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؟!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SA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الولى:</a:t>
            </a:r>
            <a:r>
              <a:rPr lang="ar-S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endParaRPr lang="ar-EG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b="1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الو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َ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لاية بفتح الواو التى هى ضد </a:t>
            </a:r>
            <a:endParaRPr lang="ar-EG" sz="44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العداوة فالمؤمنون أولياء الله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57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52" y="2121838"/>
            <a:ext cx="8835399" cy="4629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ووللي الله أيضا ليس كغيره من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البشر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!!</a:t>
            </a:r>
          </a:p>
          <a:p>
            <a:pPr marL="0" indent="0">
              <a:buNone/>
            </a:pPr>
            <a:endParaRPr lang="ar-EG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فالولي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r>
              <a:rPr lang="ar-SA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هو النَّصير الذي ينصر الله تعالى،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وينصر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دينَه وشريعته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 </a:t>
            </a:r>
          </a:p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الحافظ ابن حجر: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المراد بولي الله العالِمُ بالله تعالى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المواظب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 طاعته المخلص في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عبادته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618" y="0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7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662" y="115688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شيخ الإسلام: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فكل من كان مؤمناً تقياً كان لله ولياً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5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095469"/>
            <a:ext cx="7886700" cy="576253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وقيل: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إنه هو القريب، 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فقلب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المؤمن الولي لله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تعالى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يحيا بالله، ينشغل بطاعة الله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سمع شيئاً سمع آيات الله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،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وإن نطق نطقَ بالثناء على الله وحَمْدِهِ وشُكْرِه،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تحرَّكَ تحرّكَ في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الدعوة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إلى الله، 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وفي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خدمة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المسلمين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07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135811"/>
            <a:ext cx="7886700" cy="63413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الولاية..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ليست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مرتبة خاصة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بفئة..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منحصرة في أشخاص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وليست إرثا يوّرثه أحد الأولياء..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ولا ضرب من جنون أو شعوذة أو سحر..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بل هي مرتبة سامية عالية مكتسبة بطاعة الله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وحبه لعبده المؤمن ..</a:t>
            </a:r>
          </a:p>
          <a:p>
            <a:pPr marL="0" indent="0" algn="ctr">
              <a:buNone/>
            </a:pPr>
            <a:r>
              <a:rPr lang="ar-EG" sz="44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</a:t>
            </a:r>
            <a:r>
              <a:rPr lang="ar-EG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 algn="ctr">
              <a:buNone/>
            </a:pPr>
            <a:r>
              <a:rPr lang="ar-EG" sz="32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«</a:t>
            </a:r>
            <a:r>
              <a:rPr lang="ar-SA" sz="32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هُوَ </a:t>
            </a:r>
            <a:r>
              <a:rPr lang="ar-SA" sz="3200" b="1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يَتَوَلَّى </a:t>
            </a:r>
            <a:r>
              <a:rPr lang="ar-SA" sz="32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الصَّالِحِينَ</a:t>
            </a:r>
            <a:r>
              <a:rPr lang="ar-EG" sz="3200" b="1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  <a:endParaRPr lang="ar-EG" sz="32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98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2676" y="2653270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6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أما أوصافهم فجائت في دليلين دليل من الكتاب.. </a:t>
            </a:r>
          </a:p>
          <a:p>
            <a:pPr marL="0" indent="0" algn="ctr">
              <a:buNone/>
            </a:pPr>
            <a:r>
              <a:rPr lang="ar-EG" sz="6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ودليل من السنة..</a:t>
            </a:r>
            <a:endParaRPr lang="ar-EG" sz="60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0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767321"/>
            <a:ext cx="7886700" cy="16136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وصفهم في كتاب الله.. </a:t>
            </a:r>
            <a:endParaRPr lang="ar-EG" sz="72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7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9186" y="1880218"/>
            <a:ext cx="7886700" cy="5953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1- فوصفهم الله في كتابه قال فيهم :</a:t>
            </a:r>
          </a:p>
          <a:p>
            <a:pPr marL="0" indent="0" algn="ctr">
              <a:buNone/>
            </a:pPr>
            <a:endParaRPr lang="ar-EG" sz="20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«أَلَا </a:t>
            </a: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إِنَّ أَوْلِيَاءَ اللَّهِ </a:t>
            </a:r>
            <a:r>
              <a:rPr lang="ar-EG" sz="48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لَا خَوْفٌ عَلَيْهِمْ وَلَا هُمْ يَحْزَنُونَ </a:t>
            </a:r>
            <a:r>
              <a:rPr lang="ar-EG" sz="4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 </a:t>
            </a:r>
            <a:r>
              <a:rPr lang="ar-EG" sz="48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الَّذِينَ آمَنُوا وَكَانُوا يَتَّقُونَ</a:t>
            </a: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</a:p>
          <a:p>
            <a:pPr marL="0" indent="0" algn="ctr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 لَهُمُ الْبُشْرَى فِي الْحَيَاةِ الدُّنْيَا وَفِي الْآخِرَةِ </a:t>
            </a:r>
            <a:endParaRPr lang="ar-EG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لَا </a:t>
            </a: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تَبْدِيلَ لِكَلِمَاتِ اللَّهِ ذَلِكَ هُوَ </a:t>
            </a:r>
            <a:endParaRPr lang="ar-EG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الْفَوْزُ </a:t>
            </a:r>
            <a:r>
              <a:rPr lang="ar-EG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الْعَظِيمُ» 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1028" name="Picture 4" descr="http://audio.islamweb.net/audio/sQoo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ttp://audio.islamweb.net/audio/eQoo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audio.islamweb.net/audio/sQoo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http://audio.islamweb.net/audio/eQoo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350" cy="13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21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فيها إجاباتي وأسئلتي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ومن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معاني الرضا و الحـب صافيـها..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2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0787" y="1378424"/>
            <a:ext cx="7886700" cy="50769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72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إذاً </a:t>
            </a:r>
            <a:r>
              <a:rPr lang="ar-EG" sz="7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صفاتهم:</a:t>
            </a:r>
          </a:p>
          <a:p>
            <a:pPr marL="0" indent="0">
              <a:buNone/>
            </a:pPr>
            <a:endParaRPr lang="ar-EG" sz="12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 </a:t>
            </a:r>
            <a:r>
              <a:rPr lang="ar-SA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لا </a:t>
            </a:r>
            <a:r>
              <a:rPr lang="ar-SA" sz="5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يحزنون على ما فاتهم</a:t>
            </a:r>
            <a:r>
              <a:rPr lang="ar-EG" sz="5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  <a:r>
              <a:rPr lang="ar-SA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5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ولا يخافون مما سيأتي</a:t>
            </a:r>
            <a:r>
              <a:rPr lang="ar-EG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* وهم أهل التقوى ..</a:t>
            </a:r>
          </a:p>
          <a:p>
            <a:pPr marL="0" indent="0" algn="ctr">
              <a:buNone/>
            </a:pPr>
            <a:r>
              <a:rPr lang="ar-EG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 وأهل </a:t>
            </a:r>
            <a:r>
              <a:rPr lang="ar-EG" sz="5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الإيمان ..</a:t>
            </a:r>
          </a:p>
          <a:p>
            <a:pPr marL="0" indent="0">
              <a:buNone/>
            </a:pPr>
            <a:endParaRPr lang="ar-EG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92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3687"/>
            <a:ext cx="9143999" cy="58643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2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</a:t>
            </a:r>
            <a:r>
              <a:rPr lang="ar-EG" sz="4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ابن كثير</a:t>
            </a:r>
            <a:r>
              <a:rPr lang="ar-EG" sz="42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رحمه</a:t>
            </a:r>
          </a:p>
          <a:p>
            <a:pPr marL="0" indent="0">
              <a:buNone/>
            </a:pPr>
            <a:r>
              <a:rPr lang="ar-EG" sz="4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EG" sz="4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</a:t>
            </a:r>
            <a:r>
              <a:rPr lang="ar-EG" sz="42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EG" sz="4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</a:t>
            </a:r>
            <a:r>
              <a:rPr lang="ar-EG" sz="42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تفسير الآية</a:t>
            </a:r>
            <a:r>
              <a:rPr lang="ar-EG" sz="4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"يُخبِر تعالى عن أوليائه وأحبائه، </a:t>
            </a: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ويذكر</a:t>
            </a:r>
          </a:p>
          <a:p>
            <a:pPr marL="0" indent="0">
              <a:buNone/>
            </a:pP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أعمالهم وأوصافهم، وثوابهم فقال‏: </a:t>
            </a: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‏</a:t>
            </a:r>
          </a:p>
          <a:p>
            <a:pPr marL="0" indent="0">
              <a:buNone/>
            </a:pP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</a:t>
            </a:r>
            <a:r>
              <a:rPr lang="ar-EG" sz="4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{</a:t>
            </a:r>
            <a:r>
              <a:rPr lang="ar-EG" sz="42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‏أَلَا إِنَّ أَوْلِيَاءَ اللَّهِ لَا خَوْفٌ عَلَيْهِمْ‏</a:t>
            </a:r>
            <a:r>
              <a:rPr lang="ar-EG" sz="4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}</a:t>
            </a:r>
          </a:p>
          <a:p>
            <a:pPr marL="0" indent="0">
              <a:buNone/>
            </a:pP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فيما </a:t>
            </a:r>
            <a:r>
              <a:rPr lang="ar-EG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يستقبلونه مما أمامهم من المخاوف والأهوال‏، </a:t>
            </a:r>
            <a:endParaRPr lang="ar-EG" sz="4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2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{</a:t>
            </a:r>
            <a:r>
              <a:rPr lang="ar-EG" sz="42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‏وَلَا هُمْ يَحْزَنُونَ‏} </a:t>
            </a: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على </a:t>
            </a:r>
            <a:r>
              <a:rPr lang="ar-EG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ما أسلفوا</a:t>
            </a:r>
            <a:endParaRPr lang="ar-EG" sz="42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، فهم لم يسلفوا </a:t>
            </a:r>
            <a:r>
              <a:rPr lang="ar-EG" sz="4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إلا صالح </a:t>
            </a:r>
            <a:r>
              <a:rPr lang="ar-EG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الأعمال..</a:t>
            </a:r>
            <a:endParaRPr lang="ar-EG" sz="4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3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85292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وإذا كانوا لا خوف عليهم ولا هم يحزنون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،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ثبُت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لهم الأمن والسعادة، والخير الكثير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لا يعلمه إلا الله تعالى؛‏ لأن الله تعالى أعطاهم صكَّ الأمان، فهم آمنون من العذاب؛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لأنهم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حفظوا الله تعالى في دنياهم،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فحفظهم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الدنيا والآخرة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7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70" y="1375250"/>
            <a:ext cx="8352430" cy="57215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وصفتهم الثانية أنهم: 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أهل التقوى..</a:t>
            </a:r>
          </a:p>
          <a:p>
            <a:pPr marL="0" indent="0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والتقوى: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هي الاسم من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التقى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+mj-cs"/>
              </a:rPr>
              <a:t> ٬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والمصدر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الاتقاء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+mj-cs"/>
              </a:rPr>
              <a:t>٬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فهي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الوقاية والحماية ..</a:t>
            </a:r>
          </a:p>
          <a:p>
            <a:pPr marL="0" indent="0">
              <a:buNone/>
            </a:pPr>
            <a:endParaRPr lang="ar-EG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وأما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المعنى الشرعي فقد ذكر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العلماء</a:t>
            </a: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تعريفها عدة عبارات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فمن ذلك..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8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459" y="2862855"/>
            <a:ext cx="7886700" cy="172279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60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 أن تجعل بينك وبين ما حرم الله حاجباً وحاجزاً..</a:t>
            </a:r>
          </a:p>
          <a:p>
            <a:pPr marL="0" indent="0" algn="ctr">
              <a:buNone/>
            </a:pPr>
            <a:endParaRPr lang="ar-EG" sz="60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4716" y="1736723"/>
            <a:ext cx="9348716" cy="53530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وقال </a:t>
            </a:r>
            <a:r>
              <a:rPr lang="ar-EG" sz="5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طلق بن حبيب رحمه الله </a:t>
            </a:r>
            <a:r>
              <a:rPr lang="ar-EG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التقوى </a:t>
            </a:r>
            <a:r>
              <a:rPr lang="ar-EG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 تعمل بطاعة الله على نور </a:t>
            </a:r>
            <a:endParaRPr lang="ar-EG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من </a:t>
            </a:r>
            <a:r>
              <a:rPr lang="ar-EG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ترجو ثواب الله وأن تترك </a:t>
            </a:r>
            <a:endParaRPr lang="ar-EG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معصية </a:t>
            </a:r>
            <a:r>
              <a:rPr lang="ar-EG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على نور من الله تخاف </a:t>
            </a:r>
            <a:endParaRPr lang="ar-EG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عقاب </a:t>
            </a:r>
            <a:r>
              <a:rPr lang="ar-EG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</a:t>
            </a:r>
            <a:r>
              <a:rPr lang="ar-EG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وهذا من أحسن ما قيل في حدّ التقوى..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73" y="0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5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496" y="1904145"/>
            <a:ext cx="8433463" cy="48071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ولا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أدل على حب الله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تقواه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ذكرها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وتكرارها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غير آية من سور القرآن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الكريم: 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«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يَا أَيُّهَا الَّذِينَ آمَنُوا اتَّقُوا اللَّهَ وَلْتَنْظُرْ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نَفْسٌ</a:t>
            </a: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مَا قَدَّمَتْ لِغَدٍ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 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وقال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أيضًا: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«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وَلِبَاسُ التَّقْوَىٰ ذَٰلِكَ خَيْرٌ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3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505" y="590594"/>
            <a:ext cx="5596785" cy="1325563"/>
          </a:xfrm>
        </p:spPr>
        <p:txBody>
          <a:bodyPr/>
          <a:lstStyle/>
          <a:p>
            <a:pPr algn="r"/>
            <a:r>
              <a:rPr lang="ar-EG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وقال أيضا:</a:t>
            </a:r>
            <a:endParaRPr lang="ar-EG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764" y="0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7000" b="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08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548956"/>
            <a:ext cx="7886700" cy="169549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6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لذلك كانت التقوى من صفات أولياء الله وأحباءه ..</a:t>
            </a:r>
            <a:endParaRPr lang="ar-EG" sz="60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9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فيها بياني بسمتي طربي ..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مشاعري</a:t>
            </a:r>
            <a:r>
              <a:rPr lang="ar-EG" sz="18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٬</a:t>
            </a:r>
            <a:r>
              <a:rPr lang="ar-EG" sz="2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حاضر البشرى وماضيها..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6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63773" y="1322387"/>
            <a:ext cx="9307773" cy="56263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وصفتهم الثانية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أنهم:</a:t>
            </a:r>
            <a:endParaRPr lang="ar-EG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أهل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الإيمان..</a:t>
            </a:r>
            <a:endParaRPr lang="ar-EG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وهو أساس الأمر كله..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«إِنَّهُمْ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فِتْيَةٌ آمَنُوا بِرَبِّهِمْ وَزِدْنَاهُمْ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هُدًى»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والإيمان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هو: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قول واعتقاد وعمل..</a:t>
            </a:r>
          </a:p>
          <a:p>
            <a:pPr marL="0" indent="0">
              <a:buNone/>
            </a:pPr>
            <a:endParaRPr lang="ar-EG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فهو تصديق بالجنان، وقول باللسان،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وعمل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بالجوارح والأركان؛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يزيد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بالطاعة، وينقص بالمعصية. 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4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739035"/>
            <a:ext cx="7597983" cy="5369241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951273"/>
            <a:ext cx="7886700" cy="59968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 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{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ٱللَّهُ وَلِيُّ ٱلَّذِينَ آمَنُواْ } 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/>
            </a:r>
            <a:b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</a:b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فهو سبحانه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يقترب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عباده المؤمنين، والمؤمنون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يقتربون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الله تعالى في قول الحق سبحانه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{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أَلاۤ إِنَّ أَوْلِيَآءَ ٱللَّهِ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}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/>
            </a:r>
            <a:b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</a:br>
            <a:r>
              <a:rPr lang="ar-EG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إذاً: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فالولاية المطلقة لله، وإنْ قُيِّدت بشيء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(مضافٍ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ومضافٍ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إليه)،</a:t>
            </a:r>
          </a:p>
          <a:p>
            <a:pPr marL="0" indent="0" algn="ctr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فهي مرة تكون من المؤمنين لله، </a:t>
            </a:r>
            <a:endParaRPr lang="ar-EG" sz="44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ومرة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تكون من الله للمؤمنين.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/>
            </a:r>
            <a:b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</a:b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8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901" y="965816"/>
            <a:ext cx="7886700" cy="56533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فمن زاد عمله</a:t>
            </a:r>
          </a:p>
          <a:p>
            <a:pPr marL="0" indent="0">
              <a:buNone/>
            </a:pP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وأستقام سريرته على أمر ربه ..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كانت فرصته لبلوغ مرتبة الولاية أكيدة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فوفقه ربه وسدده وأدخله في رحمته ..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« فَأَمَّا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الَّذِينَ آمَنُوا بِاللهِ وَاعْتَصَمُوا بِهِ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فَسَيُدْخِلُهُمْ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فِي رَحْمَةٍ مِّنْهُ وَفَضْلٍ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وَيَهْدِيهِمْ إِلَيْهِ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صِرَاطًا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مُّسْتَقِيمًا »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9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07425" y="2479367"/>
            <a:ext cx="7886700" cy="22837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فإذا </a:t>
            </a:r>
            <a:r>
              <a:rPr lang="ar-EG" sz="48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كنت مؤمنا </a:t>
            </a:r>
            <a:endParaRPr lang="ar-EG" sz="48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فقد ارتقيت </a:t>
            </a:r>
            <a:r>
              <a:rPr lang="ar-EG" sz="48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درجة من درجات </a:t>
            </a:r>
            <a:r>
              <a:rPr lang="ar-EG" sz="48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الولاية..</a:t>
            </a:r>
            <a:endParaRPr lang="ar-EG" sz="48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1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4937" y="2957038"/>
            <a:ext cx="7519063" cy="158766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ar-EG" sz="72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وصفهم من السنة النبوية ..</a:t>
            </a:r>
          </a:p>
          <a:p>
            <a:pPr marL="0" indent="0" algn="ctr">
              <a:buNone/>
            </a:pPr>
            <a:endParaRPr lang="ar-EG" sz="72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8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2834" y="1982479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2-أنهم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أهل التقرب إلى الله بما يحب: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عَنْ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أَبِي هُرَيْرَةَ قَالَ: قَالَ رَسُولُ اللهِ صلى الله عليه وسلم: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«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إِنَّ اللَّهَ قَالَ مَنْ عَادَى لي وَلِيًّا فَقَدْ آذَنْتُهُ بِالْحَرْبِ، وَمَا تَقَرَّبَ إِلَىَّ عبدي بشيء أَحَبَّ إِلَىَّ مِمَّا افْتَرَضْتُ عَلَيْهِ،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879" y="1880215"/>
            <a:ext cx="7886700" cy="49777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وَمَا يَزَالُ عبدي يَتَقَرَّبُ إِلَىَّ بِالنَّوَافِلِ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حَتَّى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أُحِبَّهُ،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فَإِذَا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أَحْبَبْتُهُ كُنْتُ سَمْعَهُ الذي يَسْمَعُ بِهِ،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وَبَصَرَهُ الذي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يُبْصِرُ بِهِ، وَيَدَهُ الَّتِي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يَبْطُشُ</a:t>
            </a: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</a:rPr>
              <a:t>بِهَا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وَرِجْلَهُ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الَّتِي يَمْشِى بِهَا، وَإِنْ سَأَلَنِي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لأُعْطِيَنَّهُ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، وَلَئِنِ اسْتَعَاذَنِى لأُعِيذَنَّهُ،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7676" y="2603547"/>
            <a:ext cx="7436324" cy="32376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وَمَا تَرَدَّدْتُ عَنْ شيء أَنَا فَاعِلُهُ تَرَدُّدِي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عَنْ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نَفْسِ الْمُؤْمِنِ، يَكْرَهُ الْمَوْتَ وَأَنَا أَكْرَهُ مَسَاءَتَهُ» </a:t>
            </a:r>
            <a:r>
              <a:rPr lang="ar-E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(أخرجه </a:t>
            </a:r>
            <a:r>
              <a:rPr lang="ar-E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البخاري).</a:t>
            </a:r>
            <a:endParaRPr lang="ar-E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1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217" y="1877140"/>
            <a:ext cx="842278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وقال تعالى عن نبيه إبراهيم عليه السلام: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«إِنَّ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إِبْرَاهِيمَ كَانَ أُمَّةً قَانِتاً لِلّهِ حَنِيفاً وَلَمْ يَكُ مِنَ الْمُشْرِكِينَ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*شَاكِراً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لِّأَنْعُمِهِ اجْتَبَاهُ وَهَدَاهُ إِلَى صِرَاطٍ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مُّسْتَقِيمٍ»</a:t>
            </a:r>
          </a:p>
          <a:p>
            <a:pPr marL="0" indent="0">
              <a:buNone/>
            </a:pPr>
            <a:r>
              <a:rPr lang="ar-EG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 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 ابن مسعود 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الأمة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يعلم الناس الخير 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والقانت : المطيع لله ورسوله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8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الله..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روحي , طموحي ,راحتي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سكني..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لاأجتني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الأنس إلا من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مَغانيهــا..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2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61" y="365126"/>
            <a:ext cx="6225436" cy="6225436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8111" y="2228046"/>
            <a:ext cx="7886700" cy="40614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فبالطاعة لله ولرسوله صلى الله عليه وسلم وبالمحافظة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 الفريضة والتزوُّد بالنوافل من صيامٍ وقراءةِ قرآنٍ وقيامِ ليلٍ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وصدقاتٍ..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تتقرّب بها إلى المولى عز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وجل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يقترّب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هو منك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34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811976"/>
            <a:ext cx="7886700" cy="48208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فيحفظك بقرآنك من النظرة الحرام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ويحفظك بالمداومة على المسجد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السير إلى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الحرام..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ويحفظك بالصيام من أكل مالٍ حرام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وهكذا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كلما اقتربت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حفظتك ولاية لله..</a:t>
            </a:r>
            <a:endParaRPr lang="ar-EG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726537"/>
            <a:ext cx="7886700" cy="49247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تجده سبحانه يُعيذك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كل ما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تخافه..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فأنت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الآمنين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الحياة الدنيا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EG" sz="6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60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والآن </a:t>
            </a:r>
            <a:r>
              <a:rPr lang="ar-EG" sz="60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اسأل نفسك </a:t>
            </a:r>
            <a:r>
              <a:rPr lang="ar-EG" sz="60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هل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أنت ممن يتقرّب إلى الله بالنوافل؟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فإن كنت منهم..</a:t>
            </a:r>
          </a:p>
          <a:p>
            <a:pPr marL="0" indent="0">
              <a:buNone/>
            </a:pPr>
            <a:r>
              <a:rPr lang="ar-EG" sz="60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EG" sz="60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أبشر </a:t>
            </a:r>
            <a:r>
              <a:rPr lang="ar-EG" sz="60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أنت ولي لله ..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2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18" y="1256936"/>
            <a:ext cx="8317282" cy="59423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ومن أوصافهم أيضاً: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قيل عنهم هم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الذين إذا رُؤوا ذُكِر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سبحانه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{سِيمَاهُمْ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فِي وُجُوهِهِم مِّنْ أَثَرِ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السُّجُودِ}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يبدوا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 وجوههم أثر الطاعة، وإن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للطاعة نوراً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وإشراقاً وحلاوةً ولذةً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تبدو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أهل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الطاعات.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9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307" y="922565"/>
            <a:ext cx="8884693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يقول بن عباس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"إن للحسنة ضياءً في الوجه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ونوراً في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القلب وقوةً في البدن وسعةً في الرزق 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ومحبةً في قلوب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الخلق بأنهم من خيار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الناس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عند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رسول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صلى الله عليه وسلم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فقد قَالَ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رَسُولُ الله صلى الله عليه وسلم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«أَلاَ أُخْبِرُكُمْ بِخِيَارِكُمْ؟» قَالُوا: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بَلَى، قال: </a:t>
            </a:r>
          </a:p>
          <a:p>
            <a:pPr marL="0" indent="0" algn="l">
              <a:buNone/>
            </a:pPr>
            <a:r>
              <a:rPr lang="ar-EG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«فَخِيَارُكُمُ الَّذِينَ إِذَا رُؤُوا ذُكِرَ الله تعالى» </a:t>
            </a:r>
            <a:r>
              <a:rPr lang="ar-EG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(أخرجه أحمد)</a:t>
            </a:r>
            <a:endParaRPr lang="ar-EG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1" y="0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08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149" y="1402544"/>
            <a:ext cx="8529851" cy="55578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هل رأيت يوماً رجل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على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وجه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النور ذكّرك بصلاتك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الفائتة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abic Typesetting" panose="03020402040406030203" pitchFamily="66" charset="-78"/>
                <a:cs typeface="Arabic Typesetting" panose="03020402040406030203" pitchFamily="66" charset="-78"/>
              </a:rPr>
              <a:t>٬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بدرسِ </a:t>
            </a:r>
            <a:endParaRPr lang="ar-EG" sz="44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علمٍ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قد تركته من فترةٍ طويلةٍ وانشغلت؟ </a:t>
            </a:r>
            <a:endParaRPr lang="ar-EG" sz="4400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سُئل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أحد الصالحين: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"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ما بال المتهجدين أحسن الناس وجهاً؟"،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فقال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لهم: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"أولئك قومٌ خلَوا بالحبيب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فألبَسَهم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من نوره".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331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0083" y="1610064"/>
            <a:ext cx="5184442" cy="14907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8800" dirty="0" smtClean="0">
                <a:solidFill>
                  <a:srgbClr val="871A29"/>
                </a:solidFill>
              </a:rPr>
              <a:t>الله أكبر..</a:t>
            </a:r>
            <a:endParaRPr lang="ar-EG" sz="8800" dirty="0">
              <a:solidFill>
                <a:srgbClr val="871A29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48" t="35340" r="11772" b="-222"/>
          <a:stretch/>
        </p:blipFill>
        <p:spPr>
          <a:xfrm>
            <a:off x="2115402" y="3422796"/>
            <a:ext cx="3589362" cy="285517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6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9258" y="3036239"/>
            <a:ext cx="7886700" cy="13039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EG" sz="7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بشريات أولياء الله..</a:t>
            </a:r>
            <a:endParaRPr lang="ar-EG" sz="72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6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746" y="2585478"/>
            <a:ext cx="7886700" cy="143273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ar-EG" sz="72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أعظمها بشرى الملائكة لهم..</a:t>
            </a:r>
            <a:endParaRPr lang="ar-EG" sz="72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3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306" y="283426"/>
            <a:ext cx="86253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</a:t>
            </a:r>
            <a:r>
              <a:rPr lang="ar-EG" sz="60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له</a:t>
            </a:r>
            <a:r>
              <a:rPr lang="ar-EG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pPr marL="0" indent="0">
              <a:buNone/>
            </a:pP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حبي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وسلوانـــــــــي وما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فتئت..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روحي </a:t>
            </a:r>
            <a:r>
              <a:rPr lang="ar-EG" sz="4400" b="1" dirty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مدى العمر في شوق </a:t>
            </a:r>
            <a:r>
              <a:rPr lang="ar-EG" sz="4400" b="1" dirty="0" smtClean="0">
                <a:solidFill>
                  <a:srgbClr val="FFCD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تُغنيها..</a:t>
            </a:r>
            <a:endParaRPr lang="ar-EG" sz="4400" b="1" dirty="0">
              <a:solidFill>
                <a:srgbClr val="FFCD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78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8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611" y="1950569"/>
            <a:ext cx="8358389" cy="5817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1- ول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أولياء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بُشرى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تزفُّها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الملآئكة..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كنت ممن لا يحزنون على ما فاتهم ولا يخافون مما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سيأتي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ممن عرفوا الله فاستقاموا على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طاعته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أو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ممن يتقرّب إلى الله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بالنوافل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</a:t>
            </a:r>
            <a:r>
              <a:rPr lang="ar-SA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SA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أبشر</a:t>
            </a:r>
            <a:r>
              <a:rPr lang="ar-EG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ببشرى الملائكة</a:t>
            </a:r>
            <a:r>
              <a:rPr lang="ar-SA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5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لك!!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5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211475"/>
            <a:ext cx="7886700" cy="52985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«إِنَّ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الَّذِينَ قَالُوا رَبُّنَا اللَّهُ ثُمَّ اسْتَقَامُوا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تَتَنَزَّلُ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عَلَيْهِمُ الْمَلائِكَةُ أَلاَّ تَخَافُوا وَلا تَحْزَنُوا وَأَبْشِرُوا بِالْجَنَّةِ الَّتِي كُنتُمْ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تُوعَدُونَ * نَحْنُ 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أَوْلِيَاؤُكُمْ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فِي الْحَيَاةِ الدُّنْيَا وَفِي الآخِرَةِ وَلَكُمْ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فِيهَا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مَا تَشْتَهِي أَنفُسُكُمْ وَلَكُمْ فِيهَا مَا تَدَّعُونَ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* نُزُلا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مِّنْ غَفُورٍ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رَّحِيمٍ»              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99" y="1104987"/>
            <a:ext cx="8899301" cy="5875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أي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تقول الملائكة 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للمؤمنين </a:t>
            </a:r>
            <a:r>
              <a:rPr lang="ar-EG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عند الاحتضار</a:t>
            </a: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نحن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كنا أولياءكم، أي قرناءكم في الحياة الدنيا، نسددكم ونوفقكم ونحفظكم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 algn="ctr">
              <a:buNone/>
            </a:pPr>
            <a:r>
              <a:rPr lang="ar-EG" sz="5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بأمر اللّه!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وكذلك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نكون معكم في الآخرة نؤنس منكم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الوحشة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 القبور، وعند النفخة في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الصور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، ونؤمنكم يوم البعث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والنشور..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05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82" y="1240077"/>
            <a:ext cx="7910468" cy="4440685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206" y="2412487"/>
            <a:ext cx="8570794" cy="4592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8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2- حب الله لأولياءه ووضلع القبول لهم..</a:t>
            </a:r>
          </a:p>
          <a:p>
            <a:pPr marL="0" indent="0">
              <a:buNone/>
            </a:pP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فيحبهم </a:t>
            </a: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يحبونه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 </a:t>
            </a: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يرضى عنهم و </a:t>
            </a:r>
            <a:r>
              <a:rPr lang="ar-S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يرضون </a:t>
            </a:r>
            <a:r>
              <a:rPr lang="ar-SA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عنه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</a:p>
          <a:p>
            <a:pPr marL="0" indent="0">
              <a:buNone/>
            </a:pPr>
            <a:r>
              <a:rPr lang="ar-E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                   </a:t>
            </a:r>
            <a:r>
              <a:rPr lang="ar-EG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تعالى:</a:t>
            </a:r>
          </a:p>
          <a:p>
            <a:pPr marL="0" indent="0">
              <a:buNone/>
            </a:pPr>
            <a:r>
              <a:rPr lang="ar-EG" sz="60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«</a:t>
            </a:r>
            <a:r>
              <a:rPr lang="ar-EG" sz="60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يُحِبُّهُمْ وَيُحِبُّونَهُ»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8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28" y="1168773"/>
            <a:ext cx="8707272" cy="62402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وعن أبي هريرة عن </a:t>
            </a:r>
          </a:p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النبي صلى الله عليه وسلم قال: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«إنَّ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اللهَ ، إذا أحبَّ عبدًا ، دعا جبريلَ فقال :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إنِّي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أحبُّ فلانًا فأحِبَّه . قال فيُحبُّه جبريلُ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ثمَّ يُنادي في السَّماءِ فيقولُ : إنَّ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اللهَ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يُحبُّ فلانًا فأحِبُّوه . فيُحبُّه أهلُ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السَّماءِ. 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قال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ثمَّ يُوضعُ له القَبولُ في الأرضِ .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6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251" y="2119725"/>
            <a:ext cx="884374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وإذا أبغض عبدًا دعا جبريلَ فيقولُ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إنِّي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أُبغِضُ فلانًا فأبغِضْه . قال فيُبغضُه جبريلُ .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ثمَّ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يُنادي في أهلِ السَّماءِ : إنَّ اللهَ يُبغِضُ 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فلانًا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فأبغِضوه . قال فيُبغِضونه .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ثمَّ تُوضعُ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له</a:t>
            </a:r>
          </a:p>
          <a:p>
            <a:pPr marL="0" indent="0">
              <a:buNone/>
            </a:pP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 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البغضاءُ في الأرضِ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 </a:t>
            </a:r>
            <a:r>
              <a:rPr lang="ar-EG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حديث صحيح</a:t>
            </a:r>
            <a:endParaRPr lang="ar-EG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4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673" y="1962103"/>
            <a:ext cx="815232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النووي رحمه 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الله:قال </a:t>
            </a:r>
            <a:r>
              <a:rPr lang="ar-SA" sz="4400" u="sng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العلماء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endParaRPr lang="ar-EG" sz="4400" u="sng" dirty="0" smtClean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*</a:t>
            </a: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محبة </a:t>
            </a:r>
            <a:r>
              <a:rPr lang="ar-SA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تعالى لعبده </a:t>
            </a: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هي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إرادته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الخيرله وهدايته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نعامه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عليه ورحمته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*</a:t>
            </a: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وبغضه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إرادته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عقابه أو شقاوته ونحوه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</a:t>
            </a:r>
          </a:p>
          <a:p>
            <a:pPr marL="0" indent="0">
              <a:buNone/>
            </a:pP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584606"/>
            <a:ext cx="7886700" cy="52733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EG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3- نصر الله لأولياءه المؤمنين:</a:t>
            </a:r>
            <a:r>
              <a:rPr lang="ar-SA" sz="4400" u="sng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endParaRPr lang="ar-EG" sz="4400" u="sng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ولاية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رحمة و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حسان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..ونصر مؤزر من الله </a:t>
            </a:r>
            <a:r>
              <a:rPr lang="ar-EG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لأولياءه.. تخيّل المولى عز وجل يُدافع عنهم </a:t>
            </a: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بنفسه!!</a:t>
            </a:r>
            <a:endParaRPr lang="ar-EG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>
              <a:buNone/>
            </a:pP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فالله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سبحانه ولايته ليست كولاية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أحد </a:t>
            </a: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أبدا </a:t>
            </a:r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..</a:t>
            </a:r>
            <a:endParaRPr lang="ar-EG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تعالى :</a:t>
            </a:r>
          </a:p>
          <a:p>
            <a:pPr marL="0" indent="0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  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«إِنْ يَنْصُرْكُمُ الله فَلَا غَالِبَ لَكُمْ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»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4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943" y="2506662"/>
            <a:ext cx="889930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</a:t>
            </a:r>
            <a:r>
              <a:rPr lang="ar-SA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كما فى صحيح البخارى عن ابى هريرة </a:t>
            </a:r>
            <a:endParaRPr lang="ar-EG" sz="4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رضى </a:t>
            </a:r>
            <a:r>
              <a:rPr lang="ar-SA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 عنه قال . </a:t>
            </a:r>
            <a:endParaRPr lang="ar-EG" sz="4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SA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قال </a:t>
            </a:r>
            <a:r>
              <a:rPr lang="ar-SA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رسول الله صلى الله عليه وسلم :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  <a:endParaRPr lang="ar-EG" sz="4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  <a:p>
            <a:pPr marL="0" indent="0" algn="ctr">
              <a:buNone/>
            </a:pP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إنَّ 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اللهَ قال </a:t>
            </a:r>
            <a:r>
              <a:rPr lang="ar-EG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:</a:t>
            </a:r>
            <a:r>
              <a:rPr lang="ar-EG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</a:t>
            </a:r>
          </a:p>
          <a:p>
            <a:pPr marL="0" indent="0" algn="ctr">
              <a:buNone/>
            </a:pP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             «من</a:t>
            </a:r>
            <a:r>
              <a:rPr lang="ar-EG" sz="4400" dirty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 عادَى لي وليًّا فقد آذنتُه </a:t>
            </a:r>
            <a:r>
              <a:rPr lang="ar-EG" sz="4400" dirty="0" smtClean="0">
                <a:solidFill>
                  <a:srgbClr val="871A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+mj-cs"/>
              </a:rPr>
              <a:t>بالحربِ»</a:t>
            </a:r>
            <a:endParaRPr lang="ar-EG" sz="4400" dirty="0">
              <a:solidFill>
                <a:srgbClr val="871A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+mj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841"/>
            <a:ext cx="891785" cy="60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3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2328</TotalTime>
  <Words>1986</Words>
  <Application>Microsoft Office PowerPoint</Application>
  <PresentationFormat>عرض على الشاشة (3:4)‏</PresentationFormat>
  <Paragraphs>417</Paragraphs>
  <Slides>104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104</vt:i4>
      </vt:variant>
    </vt:vector>
  </HeadingPairs>
  <TitlesOfParts>
    <vt:vector size="112" baseType="lpstr">
      <vt:lpstr>Andalus</vt:lpstr>
      <vt:lpstr>Arabic Typesetting</vt:lpstr>
      <vt:lpstr>Arial</vt:lpstr>
      <vt:lpstr>Calibri</vt:lpstr>
      <vt:lpstr>Calibri Light</vt:lpstr>
      <vt:lpstr>Proxy 1</vt:lpstr>
      <vt:lpstr>Times New Roman</vt:lpstr>
      <vt:lpstr>Office Theme</vt:lpstr>
      <vt:lpstr>كُن لله ولياً 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إذاً..</vt:lpstr>
      <vt:lpstr>كيف تكون لله ولياً ..</vt:lpstr>
      <vt:lpstr>عرض تقديمي في PowerPoint</vt:lpstr>
      <vt:lpstr>إنه « الولي » جل جلاله ..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وقال أيضا: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مع تحيات.. الداعية الفاضلة : زكية الأعرج - أم فادي..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Arhc.Mona</dc:creator>
  <cp:lastModifiedBy>ABO HABYBA</cp:lastModifiedBy>
  <cp:revision>96</cp:revision>
  <dcterms:created xsi:type="dcterms:W3CDTF">2015-06-15T23:51:40Z</dcterms:created>
  <dcterms:modified xsi:type="dcterms:W3CDTF">2015-06-23T06:57:37Z</dcterms:modified>
</cp:coreProperties>
</file>